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60" r:id="rId3"/>
    <p:sldId id="259" r:id="rId4"/>
    <p:sldId id="261" r:id="rId5"/>
    <p:sldId id="262" r:id="rId6"/>
    <p:sldId id="265" r:id="rId7"/>
    <p:sldId id="256" r:id="rId8"/>
    <p:sldId id="268" r:id="rId9"/>
    <p:sldId id="258" r:id="rId10"/>
    <p:sldId id="263" r:id="rId11"/>
    <p:sldId id="264" r:id="rId12"/>
    <p:sldId id="269" r:id="rId1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39" autoAdjust="0"/>
  </p:normalViewPr>
  <p:slideViewPr>
    <p:cSldViewPr>
      <p:cViewPr varScale="1">
        <p:scale>
          <a:sx n="52" d="100"/>
          <a:sy n="52" d="100"/>
        </p:scale>
        <p:origin x="-11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7D720-AA8A-40E2-9EC8-454861D0A3D1}" type="datetimeFigureOut">
              <a:rPr lang="fr-FR" smtClean="0"/>
              <a:t>11/12/2016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91E721-D9C9-4170-9EF8-C3E4805CD954}" type="slidenum">
              <a:rPr lang="fr-FR" smtClean="0"/>
              <a:t>‹N°›</a:t>
            </a:fld>
            <a:endParaRPr lang="fr-FR"/>
          </a:p>
        </p:txBody>
      </p:sp>
    </p:spTree>
    <p:extLst>
      <p:ext uri="{BB962C8B-B14F-4D97-AF65-F5344CB8AC3E}">
        <p14:creationId xmlns:p14="http://schemas.microsoft.com/office/powerpoint/2010/main" val="671663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a:t>
            </a:r>
            <a:r>
              <a:rPr lang="fr-FR" baseline="0" dirty="0" smtClean="0"/>
              <a:t> labellisation Territoire à Energie positive pour la croissance verte obtenue en février 2015 par la commune de Tramayes vient couronné un engagement environnemental de longue déjà reconnu par ailleurs.  </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1</a:t>
            </a:fld>
            <a:endParaRPr lang="fr-FR"/>
          </a:p>
        </p:txBody>
      </p:sp>
    </p:spTree>
    <p:extLst>
      <p:ext uri="{BB962C8B-B14F-4D97-AF65-F5344CB8AC3E}">
        <p14:creationId xmlns:p14="http://schemas.microsoft.com/office/powerpoint/2010/main" val="780730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reste néanmoins</a:t>
            </a:r>
            <a:r>
              <a:rPr lang="fr-FR" baseline="0" dirty="0" smtClean="0"/>
              <a:t> une somme importante à emprunter. Cela se traduit par des annuités qui sont difficilement couvertes par les loyers.</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10</a:t>
            </a:fld>
            <a:endParaRPr lang="fr-FR"/>
          </a:p>
        </p:txBody>
      </p:sp>
    </p:spTree>
    <p:extLst>
      <p:ext uri="{BB962C8B-B14F-4D97-AF65-F5344CB8AC3E}">
        <p14:creationId xmlns:p14="http://schemas.microsoft.com/office/powerpoint/2010/main" val="2062417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le cadre de TEPCV la commune a aussi le projet de réhabilitation</a:t>
            </a:r>
            <a:r>
              <a:rPr lang="fr-FR" baseline="0" dirty="0" smtClean="0"/>
              <a:t> extension de son école maternelle en école primaire. Compte tenu de la qualité architecturale du bâtiment existant, il est hors de question d’imposer l’isolation extérieure. </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11</a:t>
            </a:fld>
            <a:endParaRPr lang="fr-FR"/>
          </a:p>
        </p:txBody>
      </p:sp>
    </p:spTree>
    <p:extLst>
      <p:ext uri="{BB962C8B-B14F-4D97-AF65-F5344CB8AC3E}">
        <p14:creationId xmlns:p14="http://schemas.microsoft.com/office/powerpoint/2010/main" val="687879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12</a:t>
            </a:fld>
            <a:endParaRPr lang="fr-FR"/>
          </a:p>
        </p:txBody>
      </p:sp>
    </p:spTree>
    <p:extLst>
      <p:ext uri="{BB962C8B-B14F-4D97-AF65-F5344CB8AC3E}">
        <p14:creationId xmlns:p14="http://schemas.microsoft.com/office/powerpoint/2010/main" val="108592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projet de rénovation</a:t>
            </a:r>
            <a:r>
              <a:rPr lang="fr-FR" baseline="0" dirty="0" smtClean="0"/>
              <a:t> de l’ancienne gendarmerie concerne le corps de bâtiment situé à l’entrée du bourg, en bas à droite de l’image. On peut constater qu’il est voisin du château de Tramayes mais qu’un parc abondamment boisé les sépare.</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2</a:t>
            </a:fld>
            <a:endParaRPr lang="fr-FR"/>
          </a:p>
        </p:txBody>
      </p:sp>
    </p:spTree>
    <p:extLst>
      <p:ext uri="{BB962C8B-B14F-4D97-AF65-F5344CB8AC3E}">
        <p14:creationId xmlns:p14="http://schemas.microsoft.com/office/powerpoint/2010/main" val="2991868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différentes vues permettent de découvrir </a:t>
            </a:r>
            <a:r>
              <a:rPr lang="fr-FR" baseline="0" smtClean="0"/>
              <a:t>les façades de l’édifice. </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3</a:t>
            </a:fld>
            <a:endParaRPr lang="fr-FR"/>
          </a:p>
        </p:txBody>
      </p:sp>
    </p:spTree>
    <p:extLst>
      <p:ext uri="{BB962C8B-B14F-4D97-AF65-F5344CB8AC3E}">
        <p14:creationId xmlns:p14="http://schemas.microsoft.com/office/powerpoint/2010/main" val="186809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Sur la face sud, le projet conserve les ouvertures et quelque part en regardant les vues entre l’état actuel et le projet on peut se demander si nous n’avons le jeu des 7 erreurs. </a:t>
            </a:r>
          </a:p>
          <a:p>
            <a:endParaRPr lang="fr-FR" baseline="0" dirty="0" smtClean="0"/>
          </a:p>
          <a:p>
            <a:r>
              <a:rPr lang="fr-FR" baseline="0" dirty="0" smtClean="0"/>
              <a:t>Les changements sont beaucoup plus notables sur la face nord qui donne sur le parc, espace à vivre.</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4</a:t>
            </a:fld>
            <a:endParaRPr lang="fr-FR"/>
          </a:p>
        </p:txBody>
      </p:sp>
    </p:spTree>
    <p:extLst>
      <p:ext uri="{BB962C8B-B14F-4D97-AF65-F5344CB8AC3E}">
        <p14:creationId xmlns:p14="http://schemas.microsoft.com/office/powerpoint/2010/main" val="247056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distribution intérieure</a:t>
            </a:r>
            <a:r>
              <a:rPr lang="fr-FR" baseline="0" dirty="0" smtClean="0"/>
              <a:t> de l</a:t>
            </a:r>
            <a:r>
              <a:rPr lang="fr-FR" dirty="0" smtClean="0"/>
              <a:t>’immeuble</a:t>
            </a:r>
            <a:r>
              <a:rPr lang="fr-FR" baseline="0" dirty="0" smtClean="0"/>
              <a:t> est complétement revue afin que tous les appartements soient traversant Nord Sud</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5</a:t>
            </a:fld>
            <a:endParaRPr lang="fr-FR"/>
          </a:p>
        </p:txBody>
      </p:sp>
    </p:spTree>
    <p:extLst>
      <p:ext uri="{BB962C8B-B14F-4D97-AF65-F5344CB8AC3E}">
        <p14:creationId xmlns:p14="http://schemas.microsoft.com/office/powerpoint/2010/main" val="835334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Outre le</a:t>
            </a:r>
            <a:r>
              <a:rPr lang="fr-FR" baseline="0" dirty="0" smtClean="0"/>
              <a:t> chauffage assuré par une chaudière à granulé de bois, la production d’énergie renouvelable est aussi assurée par des capteurs mixtes photovoltaïques et thermiques. Cela permet de réduire l’impact visuel en toiture. </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6</a:t>
            </a:fld>
            <a:endParaRPr lang="fr-FR"/>
          </a:p>
        </p:txBody>
      </p:sp>
    </p:spTree>
    <p:extLst>
      <p:ext uri="{BB962C8B-B14F-4D97-AF65-F5344CB8AC3E}">
        <p14:creationId xmlns:p14="http://schemas.microsoft.com/office/powerpoint/2010/main" val="3560259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Comme l’un des arguments</a:t>
            </a:r>
            <a:r>
              <a:rPr lang="fr-FR" baseline="0" dirty="0" smtClean="0"/>
              <a:t> anti-isolation extérieure est le défaut d’alignement entre deux maisons mitoyennes il suffit de se promener dans les rues de Cluny ou de zoomer sur le plan cadastral de cette ville pour se rendre compte que dans les temps anciens ce n’était vraiment pas un problème.</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7</a:t>
            </a:fld>
            <a:endParaRPr lang="fr-FR"/>
          </a:p>
        </p:txBody>
      </p:sp>
    </p:spTree>
    <p:extLst>
      <p:ext uri="{BB962C8B-B14F-4D97-AF65-F5344CB8AC3E}">
        <p14:creationId xmlns:p14="http://schemas.microsoft.com/office/powerpoint/2010/main" val="1478675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L’isolation</a:t>
            </a:r>
            <a:r>
              <a:rPr lang="fr-FR" baseline="0" dirty="0" smtClean="0"/>
              <a:t> extérieure présente de nombreux avantages. Sur ce dossier, outre les aspects techniques, elle permet de mobiliser spécifiquement des subventions de la part du conseil régional Bourgogne Franche Comté qui incite les projets isolation extérieure en matériaux </a:t>
            </a:r>
            <a:r>
              <a:rPr lang="fr-FR" baseline="0" dirty="0" err="1" smtClean="0"/>
              <a:t>biosourcés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8</a:t>
            </a:fld>
            <a:endParaRPr lang="fr-FR"/>
          </a:p>
        </p:txBody>
      </p:sp>
    </p:spTree>
    <p:extLst>
      <p:ext uri="{BB962C8B-B14F-4D97-AF65-F5344CB8AC3E}">
        <p14:creationId xmlns:p14="http://schemas.microsoft.com/office/powerpoint/2010/main" val="243281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10</a:t>
            </a:r>
            <a:r>
              <a:rPr lang="fr-FR" baseline="0" dirty="0" smtClean="0"/>
              <a:t> appartements en milieu rural, le coût du projet est élevé. Aussi il est nécessaire de mobiliser le maximum de subventions. Il faut noter les efforts consentis par le conseil régional qui apporte de loin la plus forte contribution.</a:t>
            </a:r>
            <a:endParaRPr lang="fr-FR" dirty="0"/>
          </a:p>
        </p:txBody>
      </p:sp>
      <p:sp>
        <p:nvSpPr>
          <p:cNvPr id="4" name="Espace réservé du numéro de diapositive 3"/>
          <p:cNvSpPr>
            <a:spLocks noGrp="1"/>
          </p:cNvSpPr>
          <p:nvPr>
            <p:ph type="sldNum" sz="quarter" idx="10"/>
          </p:nvPr>
        </p:nvSpPr>
        <p:spPr/>
        <p:txBody>
          <a:bodyPr/>
          <a:lstStyle/>
          <a:p>
            <a:fld id="{4291E721-D9C9-4170-9EF8-C3E4805CD954}" type="slidenum">
              <a:rPr lang="fr-FR" smtClean="0"/>
              <a:t>9</a:t>
            </a:fld>
            <a:endParaRPr lang="fr-FR"/>
          </a:p>
        </p:txBody>
      </p:sp>
    </p:spTree>
    <p:extLst>
      <p:ext uri="{BB962C8B-B14F-4D97-AF65-F5344CB8AC3E}">
        <p14:creationId xmlns:p14="http://schemas.microsoft.com/office/powerpoint/2010/main" val="415337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11/12/2016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11/12/2016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11/12/2016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11/12/2016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11/12/2016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t>11/12/2016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t>11/12/2016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t>11/12/2016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11/12/2016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11/12/2016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11/12/2016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11/12/2016</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1640" y="260648"/>
            <a:ext cx="6480720" cy="830997"/>
          </a:xfrm>
          <a:prstGeom prst="rect">
            <a:avLst/>
          </a:prstGeom>
          <a:noFill/>
        </p:spPr>
        <p:txBody>
          <a:bodyPr wrap="square" rtlCol="0">
            <a:spAutoFit/>
          </a:bodyPr>
          <a:lstStyle/>
          <a:p>
            <a:pPr algn="ctr"/>
            <a:r>
              <a:rPr lang="fr-FR" sz="2400" dirty="0" smtClean="0">
                <a:latin typeface="Times New Roman" panose="02020603050405020304" pitchFamily="18" charset="0"/>
                <a:cs typeface="Times New Roman" panose="02020603050405020304" pitchFamily="18" charset="0"/>
              </a:rPr>
              <a:t>TRAMAYES</a:t>
            </a:r>
          </a:p>
          <a:p>
            <a:pPr algn="ctr"/>
            <a:r>
              <a:rPr lang="fr-FR" sz="2400" dirty="0" smtClean="0">
                <a:latin typeface="Times New Roman" panose="02020603050405020304" pitchFamily="18" charset="0"/>
                <a:cs typeface="Times New Roman" panose="02020603050405020304" pitchFamily="18" charset="0"/>
              </a:rPr>
              <a:t>Projet de rénovation de l’ancienne gendarmerie</a:t>
            </a:r>
            <a:endParaRPr lang="fr-FR" sz="2400" dirty="0">
              <a:latin typeface="Times New Roman" panose="02020603050405020304" pitchFamily="18" charset="0"/>
              <a:cs typeface="Times New Roman" panose="02020603050405020304" pitchFamily="18" charset="0"/>
            </a:endParaRPr>
          </a:p>
        </p:txBody>
      </p:sp>
      <p:sp>
        <p:nvSpPr>
          <p:cNvPr id="3" name="ZoneTexte 2"/>
          <p:cNvSpPr txBox="1"/>
          <p:nvPr/>
        </p:nvSpPr>
        <p:spPr>
          <a:xfrm>
            <a:off x="1331640" y="1844824"/>
            <a:ext cx="6480720" cy="4154984"/>
          </a:xfrm>
          <a:prstGeom prst="rect">
            <a:avLst/>
          </a:prstGeom>
          <a:noFill/>
        </p:spPr>
        <p:txBody>
          <a:bodyPr wrap="square" rtlCol="0">
            <a:spAutoFit/>
          </a:bodyPr>
          <a:lstStyle/>
          <a:p>
            <a:pPr algn="ctr"/>
            <a:r>
              <a:rPr lang="fr-FR" sz="2400" dirty="0" smtClean="0">
                <a:latin typeface="Times New Roman" panose="02020603050405020304" pitchFamily="18" charset="0"/>
                <a:cs typeface="Times New Roman" panose="02020603050405020304" pitchFamily="18" charset="0"/>
              </a:rPr>
              <a:t>Commune fondatrice du réseau des territoires à énergie positive en 2011</a:t>
            </a:r>
          </a:p>
          <a:p>
            <a:pPr algn="ctr"/>
            <a:endParaRPr lang="fr-FR" sz="2400" dirty="0">
              <a:latin typeface="Times New Roman" panose="02020603050405020304" pitchFamily="18" charset="0"/>
              <a:cs typeface="Times New Roman" panose="02020603050405020304" pitchFamily="18" charset="0"/>
            </a:endParaRPr>
          </a:p>
          <a:p>
            <a:pPr algn="ctr"/>
            <a:r>
              <a:rPr lang="fr-FR" sz="2400" dirty="0" smtClean="0">
                <a:latin typeface="Times New Roman" panose="02020603050405020304" pitchFamily="18" charset="0"/>
                <a:cs typeface="Times New Roman" panose="02020603050405020304" pitchFamily="18" charset="0"/>
              </a:rPr>
              <a:t>Prix spécial du jury de la ligue des énergies renouvelables en 2011</a:t>
            </a:r>
          </a:p>
          <a:p>
            <a:pPr algn="ctr"/>
            <a:endParaRPr lang="fr-FR" sz="2400" dirty="0">
              <a:latin typeface="Times New Roman" panose="02020603050405020304" pitchFamily="18" charset="0"/>
              <a:cs typeface="Times New Roman" panose="02020603050405020304" pitchFamily="18" charset="0"/>
            </a:endParaRPr>
          </a:p>
          <a:p>
            <a:pPr algn="ctr"/>
            <a:r>
              <a:rPr lang="fr-FR" sz="2400" dirty="0" smtClean="0">
                <a:latin typeface="Times New Roman" panose="02020603050405020304" pitchFamily="18" charset="0"/>
                <a:cs typeface="Times New Roman" panose="02020603050405020304" pitchFamily="18" charset="0"/>
              </a:rPr>
              <a:t>Premier prix de la ligue européenne des énergies renouvelables en 2012</a:t>
            </a:r>
          </a:p>
          <a:p>
            <a:pPr algn="ctr"/>
            <a:endParaRPr lang="fr-FR" sz="2400" dirty="0">
              <a:latin typeface="Times New Roman" panose="02020603050405020304" pitchFamily="18" charset="0"/>
              <a:cs typeface="Times New Roman" panose="02020603050405020304" pitchFamily="18" charset="0"/>
            </a:endParaRPr>
          </a:p>
          <a:p>
            <a:pPr algn="ctr"/>
            <a:r>
              <a:rPr lang="fr-FR" sz="2400" dirty="0" smtClean="0">
                <a:latin typeface="Times New Roman" panose="02020603050405020304" pitchFamily="18" charset="0"/>
                <a:cs typeface="Times New Roman" panose="02020603050405020304" pitchFamily="18" charset="0"/>
              </a:rPr>
              <a:t>Territoire à énergie positive pour la croissance verte en 2105</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230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87624"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sp>
        <p:nvSpPr>
          <p:cNvPr id="6" name="ZoneTexte 5"/>
          <p:cNvSpPr txBox="1"/>
          <p:nvPr/>
        </p:nvSpPr>
        <p:spPr>
          <a:xfrm>
            <a:off x="1328393" y="980728"/>
            <a:ext cx="6480720" cy="954107"/>
          </a:xfrm>
          <a:prstGeom prst="rect">
            <a:avLst/>
          </a:prstGeom>
          <a:no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Problème de financement</a:t>
            </a:r>
          </a:p>
          <a:p>
            <a:pPr algn="ctr"/>
            <a:r>
              <a:rPr lang="fr-FR" sz="2800" dirty="0" smtClean="0">
                <a:latin typeface="Times New Roman" panose="02020603050405020304" pitchFamily="18" charset="0"/>
                <a:cs typeface="Times New Roman" panose="02020603050405020304" pitchFamily="18" charset="0"/>
              </a:rPr>
              <a:t>Délibération du 16/09/2016</a:t>
            </a:r>
            <a:endParaRPr lang="fr-FR" sz="2800"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1451833" y="1988840"/>
            <a:ext cx="6480720" cy="954107"/>
          </a:xfrm>
          <a:prstGeom prst="rect">
            <a:avLst/>
          </a:prstGeom>
          <a:no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Reste à financer </a:t>
            </a:r>
          </a:p>
          <a:p>
            <a:pPr algn="ctr"/>
            <a:r>
              <a:rPr lang="fr-FR" sz="2800" dirty="0" smtClean="0">
                <a:latin typeface="Times New Roman" panose="02020603050405020304" pitchFamily="18" charset="0"/>
                <a:cs typeface="Times New Roman" panose="02020603050405020304" pitchFamily="18" charset="0"/>
              </a:rPr>
              <a:t>1 005 901 € pour 730 m²</a:t>
            </a:r>
            <a:endParaRPr lang="fr-FR" sz="2800"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1451833" y="3212976"/>
            <a:ext cx="6480720" cy="1384995"/>
          </a:xfrm>
          <a:prstGeom prst="rect">
            <a:avLst/>
          </a:prstGeom>
          <a:no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Soit pour un emprunt sur 20 ans à taux zéro</a:t>
            </a:r>
          </a:p>
          <a:p>
            <a:pPr algn="ctr"/>
            <a:r>
              <a:rPr lang="fr-FR" sz="2800" dirty="0" smtClean="0">
                <a:latin typeface="Times New Roman" panose="02020603050405020304" pitchFamily="18" charset="0"/>
                <a:cs typeface="Times New Roman" panose="02020603050405020304" pitchFamily="18" charset="0"/>
              </a:rPr>
              <a:t>5,74 €/m²/mois </a:t>
            </a:r>
          </a:p>
          <a:p>
            <a:pPr algn="ctr"/>
            <a:endParaRPr lang="fr-FR" sz="2800" dirty="0">
              <a:latin typeface="Times New Roman" panose="02020603050405020304" pitchFamily="18" charset="0"/>
              <a:cs typeface="Times New Roman" panose="02020603050405020304" pitchFamily="18" charset="0"/>
            </a:endParaRPr>
          </a:p>
        </p:txBody>
      </p:sp>
      <p:sp>
        <p:nvSpPr>
          <p:cNvPr id="9" name="ZoneTexte 8"/>
          <p:cNvSpPr txBox="1"/>
          <p:nvPr/>
        </p:nvSpPr>
        <p:spPr>
          <a:xfrm>
            <a:off x="1328393" y="4437112"/>
            <a:ext cx="6480720" cy="1384995"/>
          </a:xfrm>
          <a:prstGeom prst="rect">
            <a:avLst/>
          </a:prstGeom>
          <a:no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Loyers conventionnés avec la région</a:t>
            </a:r>
          </a:p>
          <a:p>
            <a:pPr algn="ctr"/>
            <a:r>
              <a:rPr lang="fr-FR" sz="2800" dirty="0" smtClean="0">
                <a:latin typeface="Times New Roman" panose="02020603050405020304" pitchFamily="18" charset="0"/>
                <a:cs typeface="Times New Roman" panose="02020603050405020304" pitchFamily="18" charset="0"/>
              </a:rPr>
              <a:t>5,40 €/m²/mois au maximum</a:t>
            </a:r>
          </a:p>
          <a:p>
            <a:pPr algn="ctr"/>
            <a:endParaRPr lang="fr-FR" sz="2800" dirty="0">
              <a:latin typeface="Times New Roman" panose="02020603050405020304" pitchFamily="18" charset="0"/>
              <a:cs typeface="Times New Roman" panose="02020603050405020304" pitchFamily="18" charset="0"/>
            </a:endParaRPr>
          </a:p>
        </p:txBody>
      </p:sp>
      <p:sp>
        <p:nvSpPr>
          <p:cNvPr id="10" name="ZoneTexte 9"/>
          <p:cNvSpPr txBox="1"/>
          <p:nvPr/>
        </p:nvSpPr>
        <p:spPr>
          <a:xfrm>
            <a:off x="503548" y="5733256"/>
            <a:ext cx="7848872" cy="954107"/>
          </a:xfrm>
          <a:prstGeom prst="rect">
            <a:avLst/>
          </a:prstGeom>
          <a:no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Nécessité d’emprunter sur une plus longue période</a:t>
            </a:r>
          </a:p>
          <a:p>
            <a:pPr algn="ct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9856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87624"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pic>
        <p:nvPicPr>
          <p:cNvPr id="6146" name="Picture 2" descr="E:\mairie\photos\2016\16-04-10 Eco quartier - maternelle - travaux assainissement\P40941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69658"/>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mairie\photos\2016\16-04-10 Eco quartier - maternelle - travaux assainissement\P40941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937" y="882367"/>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mairie\photos\2016\16-04-10 Eco quartier - maternelle - travaux assainissement\P40941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692" y="836712"/>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mairie\photos\2016\16-04-10 Eco quartier - maternelle - travaux assainissement\P40941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36712"/>
            <a:ext cx="7967511" cy="597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11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87624"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sp>
        <p:nvSpPr>
          <p:cNvPr id="4" name="ZoneTexte 3"/>
          <p:cNvSpPr txBox="1"/>
          <p:nvPr/>
        </p:nvSpPr>
        <p:spPr>
          <a:xfrm>
            <a:off x="467544" y="2420888"/>
            <a:ext cx="8064896" cy="830997"/>
          </a:xfrm>
          <a:prstGeom prst="rect">
            <a:avLst/>
          </a:prstGeom>
          <a:noFill/>
        </p:spPr>
        <p:txBody>
          <a:bodyPr wrap="square" rtlCol="0">
            <a:spAutoFit/>
          </a:bodyPr>
          <a:lstStyle/>
          <a:p>
            <a:pPr algn="ctr"/>
            <a:r>
              <a:rPr lang="fr-FR" sz="4800" dirty="0" smtClean="0">
                <a:latin typeface="Times New Roman" panose="02020603050405020304" pitchFamily="18" charset="0"/>
                <a:cs typeface="Times New Roman" panose="02020603050405020304" pitchFamily="18" charset="0"/>
              </a:rPr>
              <a:t>Merci pour votre attention</a:t>
            </a:r>
            <a:endParaRPr lang="fr-FR"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324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87624"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69" y="840191"/>
            <a:ext cx="8164587" cy="6045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994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airie\photos\2016\16-07-08 Ancienne gendarmerie\P70842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245" y="836712"/>
            <a:ext cx="7967511" cy="59756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331640"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pic>
        <p:nvPicPr>
          <p:cNvPr id="3075" name="Picture 3" descr="E:\mairie\photos\2016\16-07-08 Ancienne gendarmerie\P70842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929" y="837743"/>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mairie\photos\2016\16-07-08 Ancienne gendarmerie\P70842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245" y="857465"/>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mairie\photos\2016\16-07-08 Ancienne gendarmerie\P708427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245" y="830002"/>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E:\mairie\photos\2016\16-07-08 Ancienne gendarmerie\P708427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245" y="836711"/>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mairie\photos\2016\16-07-08 Ancienne gendarmerie\P708427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941" y="823185"/>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E:\mairie\photos\2016\16-07-08 Ancienne gendarmerie\P708427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3763" y="836710"/>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mairie\photos\2016\16-07-08 Ancienne gendarmerie\P708427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560" y="837743"/>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E:\mairie\photos\2016\16-07-08 Ancienne gendarmerie\P708427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560" y="823184"/>
            <a:ext cx="7967511" cy="597563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E:\mairie\photos\2016\16-07-08 Ancienne gendarmerie\P708427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6937" y="836712"/>
            <a:ext cx="7967511" cy="597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9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87624"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849585"/>
            <a:ext cx="8915400"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9" y="836712"/>
            <a:ext cx="8973741" cy="586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0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87624"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768052"/>
            <a:ext cx="8591550"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028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87624"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825202"/>
            <a:ext cx="8639175"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6693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38313"/>
            <a:ext cx="8922499" cy="475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1187624"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sp>
        <p:nvSpPr>
          <p:cNvPr id="6" name="ZoneTexte 5"/>
          <p:cNvSpPr txBox="1"/>
          <p:nvPr/>
        </p:nvSpPr>
        <p:spPr>
          <a:xfrm>
            <a:off x="1328393" y="980728"/>
            <a:ext cx="6480720" cy="523220"/>
          </a:xfrm>
          <a:prstGeom prst="rect">
            <a:avLst/>
          </a:prstGeom>
          <a:no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Problème d’alignement de façades</a:t>
            </a: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050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87624"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sp>
        <p:nvSpPr>
          <p:cNvPr id="4" name="ZoneTexte 3"/>
          <p:cNvSpPr txBox="1"/>
          <p:nvPr/>
        </p:nvSpPr>
        <p:spPr>
          <a:xfrm>
            <a:off x="1328393" y="1628800"/>
            <a:ext cx="6480720" cy="4401205"/>
          </a:xfrm>
          <a:prstGeom prst="rect">
            <a:avLst/>
          </a:prstGeom>
          <a:no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Isolation extérieure</a:t>
            </a:r>
          </a:p>
          <a:p>
            <a:pPr algn="ctr"/>
            <a:endParaRPr lang="fr-FR" sz="2800" dirty="0" smtClean="0">
              <a:latin typeface="Times New Roman" panose="02020603050405020304" pitchFamily="18" charset="0"/>
              <a:cs typeface="Times New Roman" panose="02020603050405020304" pitchFamily="18" charset="0"/>
            </a:endParaRPr>
          </a:p>
          <a:p>
            <a:pPr marL="457200" indent="-457200">
              <a:buFont typeface="Arial" pitchFamily="34" charset="0"/>
              <a:buChar char="•"/>
            </a:pPr>
            <a:r>
              <a:rPr lang="fr-FR" sz="2800" dirty="0">
                <a:latin typeface="Times New Roman" panose="02020603050405020304" pitchFamily="18" charset="0"/>
                <a:cs typeface="Times New Roman" panose="02020603050405020304" pitchFamily="18" charset="0"/>
              </a:rPr>
              <a:t>Permet de refaire les façades</a:t>
            </a:r>
          </a:p>
          <a:p>
            <a:pPr marL="457200" indent="-457200">
              <a:buFont typeface="Arial" pitchFamily="34" charset="0"/>
              <a:buChar char="•"/>
            </a:pPr>
            <a:r>
              <a:rPr lang="fr-FR" sz="2800" dirty="0" smtClean="0">
                <a:latin typeface="Times New Roman" panose="02020603050405020304" pitchFamily="18" charset="0"/>
                <a:cs typeface="Times New Roman" panose="02020603050405020304" pitchFamily="18" charset="0"/>
              </a:rPr>
              <a:t>Très bons résultats énergétiques</a:t>
            </a:r>
          </a:p>
          <a:p>
            <a:pPr marL="457200" indent="-457200">
              <a:buFont typeface="Arial" pitchFamily="34" charset="0"/>
              <a:buChar char="•"/>
            </a:pPr>
            <a:r>
              <a:rPr lang="fr-FR" sz="2800" dirty="0">
                <a:latin typeface="Times New Roman" panose="02020603050405020304" pitchFamily="18" charset="0"/>
                <a:cs typeface="Times New Roman" panose="02020603050405020304" pitchFamily="18" charset="0"/>
              </a:rPr>
              <a:t>Evite les ponts </a:t>
            </a:r>
            <a:r>
              <a:rPr lang="fr-FR" sz="2800" dirty="0" smtClean="0">
                <a:latin typeface="Times New Roman" panose="02020603050405020304" pitchFamily="18" charset="0"/>
                <a:cs typeface="Times New Roman" panose="02020603050405020304" pitchFamily="18" charset="0"/>
              </a:rPr>
              <a:t>thermiques</a:t>
            </a:r>
          </a:p>
          <a:p>
            <a:pPr marL="457200" indent="-457200">
              <a:buFont typeface="Arial" pitchFamily="34" charset="0"/>
              <a:buChar char="•"/>
            </a:pPr>
            <a:r>
              <a:rPr lang="fr-FR" sz="2800" dirty="0" smtClean="0">
                <a:latin typeface="Times New Roman" panose="02020603050405020304" pitchFamily="18" charset="0"/>
                <a:cs typeface="Times New Roman" panose="02020603050405020304" pitchFamily="18" charset="0"/>
              </a:rPr>
              <a:t>Facilite la gestion du confort d’été</a:t>
            </a:r>
            <a:endParaRPr lang="fr-FR" sz="2800" dirty="0">
              <a:latin typeface="Times New Roman" panose="02020603050405020304" pitchFamily="18" charset="0"/>
              <a:cs typeface="Times New Roman" panose="02020603050405020304" pitchFamily="18" charset="0"/>
            </a:endParaRPr>
          </a:p>
          <a:p>
            <a:pPr marL="457200" indent="-457200">
              <a:buFont typeface="Arial" pitchFamily="34" charset="0"/>
              <a:buChar char="•"/>
            </a:pPr>
            <a:r>
              <a:rPr lang="fr-FR" sz="2800" dirty="0" smtClean="0">
                <a:latin typeface="Times New Roman" panose="02020603050405020304" pitchFamily="18" charset="0"/>
                <a:cs typeface="Times New Roman" panose="02020603050405020304" pitchFamily="18" charset="0"/>
              </a:rPr>
              <a:t>N’ampute pas de surface intérieure</a:t>
            </a:r>
          </a:p>
          <a:p>
            <a:pPr marL="457200" indent="-457200">
              <a:buFont typeface="Arial" pitchFamily="34" charset="0"/>
              <a:buChar char="•"/>
            </a:pPr>
            <a:r>
              <a:rPr lang="fr-FR" sz="2800" dirty="0" smtClean="0">
                <a:latin typeface="Times New Roman" panose="02020603050405020304" pitchFamily="18" charset="0"/>
                <a:cs typeface="Times New Roman" panose="02020603050405020304" pitchFamily="18" charset="0"/>
              </a:rPr>
              <a:t>Facilite la gestion des points de rosée</a:t>
            </a:r>
          </a:p>
          <a:p>
            <a:pPr marL="457200" indent="-457200">
              <a:buFont typeface="Arial" pitchFamily="34" charset="0"/>
              <a:buChar char="•"/>
            </a:pPr>
            <a:r>
              <a:rPr lang="fr-FR" sz="2800" dirty="0" smtClean="0">
                <a:latin typeface="Times New Roman" panose="02020603050405020304" pitchFamily="18" charset="0"/>
                <a:cs typeface="Times New Roman" panose="02020603050405020304" pitchFamily="18" charset="0"/>
              </a:rPr>
              <a:t>Expérimentation régionale</a:t>
            </a:r>
          </a:p>
          <a:p>
            <a:pPr marL="457200" indent="-457200">
              <a:buFont typeface="Arial" pitchFamily="34" charset="0"/>
              <a:buChar char="•"/>
            </a:pPr>
            <a:r>
              <a:rPr lang="fr-FR" sz="2800" dirty="0" smtClean="0">
                <a:latin typeface="Times New Roman" panose="02020603050405020304" pitchFamily="18" charset="0"/>
                <a:cs typeface="Times New Roman" panose="02020603050405020304" pitchFamily="18" charset="0"/>
              </a:rPr>
              <a:t>Augmente les subventions</a:t>
            </a: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416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87624" y="20992"/>
            <a:ext cx="6480720" cy="646331"/>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TRAMAYES</a:t>
            </a:r>
          </a:p>
          <a:p>
            <a:pPr algn="ctr"/>
            <a:r>
              <a:rPr lang="fr-FR" dirty="0" smtClean="0">
                <a:latin typeface="Times New Roman" panose="02020603050405020304" pitchFamily="18" charset="0"/>
                <a:cs typeface="Times New Roman" panose="02020603050405020304" pitchFamily="18" charset="0"/>
              </a:rPr>
              <a:t>Projet de rénovation de l’ancienne gendarmerie</a:t>
            </a:r>
            <a:endParaRPr lang="fr-FR" dirty="0">
              <a:latin typeface="Times New Roman" panose="02020603050405020304" pitchFamily="18" charset="0"/>
              <a:cs typeface="Times New Roman" panose="02020603050405020304" pitchFamily="18" charset="0"/>
            </a:endParaRPr>
          </a:p>
        </p:txBody>
      </p:sp>
      <p:sp>
        <p:nvSpPr>
          <p:cNvPr id="6" name="ZoneTexte 5"/>
          <p:cNvSpPr txBox="1"/>
          <p:nvPr/>
        </p:nvSpPr>
        <p:spPr>
          <a:xfrm>
            <a:off x="1328393" y="980728"/>
            <a:ext cx="6480720" cy="954107"/>
          </a:xfrm>
          <a:prstGeom prst="rect">
            <a:avLst/>
          </a:prstGeom>
          <a:no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Problème de financement</a:t>
            </a:r>
          </a:p>
          <a:p>
            <a:pPr algn="ctr"/>
            <a:r>
              <a:rPr lang="fr-FR" sz="2800" dirty="0" smtClean="0">
                <a:latin typeface="Times New Roman" panose="02020603050405020304" pitchFamily="18" charset="0"/>
                <a:cs typeface="Times New Roman" panose="02020603050405020304" pitchFamily="18" charset="0"/>
              </a:rPr>
              <a:t>Délibération du 16/09/2016</a:t>
            </a:r>
            <a:endParaRPr lang="fr-FR" sz="2800"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1451833" y="1988840"/>
            <a:ext cx="6480720" cy="954107"/>
          </a:xfrm>
          <a:prstGeom prst="rect">
            <a:avLst/>
          </a:prstGeom>
          <a:no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Coût estimé du projet</a:t>
            </a:r>
          </a:p>
          <a:p>
            <a:pPr algn="ctr"/>
            <a:r>
              <a:rPr lang="fr-FR" sz="2800" dirty="0" smtClean="0">
                <a:latin typeface="Times New Roman" panose="02020603050405020304" pitchFamily="18" charset="0"/>
                <a:cs typeface="Times New Roman" panose="02020603050405020304" pitchFamily="18" charset="0"/>
              </a:rPr>
              <a:t>1 601 651 € TTC pour 730 m²</a:t>
            </a:r>
            <a:endParaRPr lang="fr-FR" sz="2800"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1451833" y="3212976"/>
            <a:ext cx="6480720" cy="954107"/>
          </a:xfrm>
          <a:prstGeom prst="rect">
            <a:avLst/>
          </a:prstGeom>
          <a:noFill/>
        </p:spPr>
        <p:txBody>
          <a:bodyPr wrap="square" rtlCol="0">
            <a:spAutoFit/>
          </a:bodyPr>
          <a:lstStyle/>
          <a:p>
            <a:pPr algn="ctr"/>
            <a:r>
              <a:rPr lang="fr-FR" sz="2800" dirty="0" smtClean="0">
                <a:latin typeface="Times New Roman" panose="02020603050405020304" pitchFamily="18" charset="0"/>
                <a:cs typeface="Times New Roman" panose="02020603050405020304" pitchFamily="18" charset="0"/>
              </a:rPr>
              <a:t>Prévisions subventions au 16/09/2016</a:t>
            </a:r>
          </a:p>
          <a:p>
            <a:pPr algn="ctr"/>
            <a:endParaRPr lang="fr-FR" sz="2800" dirty="0">
              <a:latin typeface="Times New Roman" panose="02020603050405020304" pitchFamily="18" charset="0"/>
              <a:cs typeface="Times New Roman" panose="02020603050405020304" pitchFamily="18"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1118694704"/>
              </p:ext>
            </p:extLst>
          </p:nvPr>
        </p:nvGraphicFramePr>
        <p:xfrm>
          <a:off x="19809" y="3861048"/>
          <a:ext cx="9124192" cy="2569654"/>
        </p:xfrm>
        <a:graphic>
          <a:graphicData uri="http://schemas.openxmlformats.org/drawingml/2006/table">
            <a:tbl>
              <a:tblPr firstRow="1" firstCol="1" bandRow="1">
                <a:tableStyleId>{5C22544A-7EE6-4342-B048-85BDC9FD1C3A}</a:tableStyleId>
              </a:tblPr>
              <a:tblGrid>
                <a:gridCol w="7560116"/>
                <a:gridCol w="1564076"/>
              </a:tblGrid>
              <a:tr h="379360">
                <a:tc>
                  <a:txBody>
                    <a:bodyPr/>
                    <a:lstStyle/>
                    <a:p>
                      <a:pPr algn="just">
                        <a:spcAft>
                          <a:spcPts val="0"/>
                        </a:spcAft>
                      </a:pPr>
                      <a:r>
                        <a:rPr lang="fr-FR" sz="2400" kern="50">
                          <a:effectLst/>
                        </a:rPr>
                        <a:t>TEPCV</a:t>
                      </a:r>
                      <a:endParaRPr lang="fr-FR" sz="2400" kern="50">
                        <a:effectLst/>
                        <a:latin typeface="Liberation Serif"/>
                        <a:ea typeface="SimSun"/>
                        <a:cs typeface="Mangal"/>
                      </a:endParaRPr>
                    </a:p>
                  </a:txBody>
                  <a:tcPr marL="68580" marR="68580" marT="0" marB="0"/>
                </a:tc>
                <a:tc>
                  <a:txBody>
                    <a:bodyPr/>
                    <a:lstStyle/>
                    <a:p>
                      <a:pPr algn="r">
                        <a:spcAft>
                          <a:spcPts val="0"/>
                        </a:spcAft>
                      </a:pPr>
                      <a:r>
                        <a:rPr lang="fr-FR" sz="2400" kern="50">
                          <a:effectLst/>
                        </a:rPr>
                        <a:t>90 000 €</a:t>
                      </a:r>
                      <a:endParaRPr lang="fr-FR" sz="2400" kern="50">
                        <a:effectLst/>
                        <a:latin typeface="Liberation Serif"/>
                        <a:ea typeface="SimSun"/>
                        <a:cs typeface="Mangal"/>
                      </a:endParaRPr>
                    </a:p>
                  </a:txBody>
                  <a:tcPr marL="68580" marR="68580" marT="0" marB="0"/>
                </a:tc>
              </a:tr>
              <a:tr h="365048">
                <a:tc>
                  <a:txBody>
                    <a:bodyPr/>
                    <a:lstStyle/>
                    <a:p>
                      <a:pPr algn="just">
                        <a:spcAft>
                          <a:spcPts val="0"/>
                        </a:spcAft>
                      </a:pPr>
                      <a:r>
                        <a:rPr lang="fr-FR" sz="2400" kern="50" dirty="0">
                          <a:effectLst/>
                        </a:rPr>
                        <a:t>Villages Avenir</a:t>
                      </a:r>
                      <a:endParaRPr lang="fr-FR" sz="2400" kern="50" dirty="0">
                        <a:effectLst/>
                        <a:latin typeface="Liberation Serif"/>
                        <a:ea typeface="SimSun"/>
                        <a:cs typeface="Mangal"/>
                      </a:endParaRPr>
                    </a:p>
                  </a:txBody>
                  <a:tcPr marL="68580" marR="68580" marT="0" marB="0"/>
                </a:tc>
                <a:tc>
                  <a:txBody>
                    <a:bodyPr/>
                    <a:lstStyle/>
                    <a:p>
                      <a:pPr algn="r">
                        <a:spcAft>
                          <a:spcPts val="0"/>
                        </a:spcAft>
                      </a:pPr>
                      <a:r>
                        <a:rPr lang="fr-FR" sz="2400" kern="50" dirty="0">
                          <a:effectLst/>
                        </a:rPr>
                        <a:t>400 000 €</a:t>
                      </a:r>
                      <a:endParaRPr lang="fr-FR" sz="2400" kern="50" dirty="0">
                        <a:effectLst/>
                        <a:latin typeface="Liberation Serif"/>
                        <a:ea typeface="SimSun"/>
                        <a:cs typeface="Mangal"/>
                      </a:endParaRPr>
                    </a:p>
                  </a:txBody>
                  <a:tcPr marL="68580" marR="68580" marT="0" marB="0"/>
                </a:tc>
              </a:tr>
              <a:tr h="379360">
                <a:tc>
                  <a:txBody>
                    <a:bodyPr/>
                    <a:lstStyle/>
                    <a:p>
                      <a:pPr algn="just">
                        <a:spcAft>
                          <a:spcPts val="0"/>
                        </a:spcAft>
                      </a:pPr>
                      <a:r>
                        <a:rPr lang="fr-FR" sz="2400" kern="50">
                          <a:effectLst/>
                        </a:rPr>
                        <a:t>Amélioration du cadre de vie</a:t>
                      </a:r>
                      <a:endParaRPr lang="fr-FR" sz="2400" kern="50">
                        <a:effectLst/>
                        <a:latin typeface="Liberation Serif"/>
                        <a:ea typeface="SimSun"/>
                        <a:cs typeface="Mangal"/>
                      </a:endParaRPr>
                    </a:p>
                  </a:txBody>
                  <a:tcPr marL="68580" marR="68580" marT="0" marB="0"/>
                </a:tc>
                <a:tc>
                  <a:txBody>
                    <a:bodyPr/>
                    <a:lstStyle/>
                    <a:p>
                      <a:pPr algn="r">
                        <a:spcAft>
                          <a:spcPts val="0"/>
                        </a:spcAft>
                      </a:pPr>
                      <a:r>
                        <a:rPr lang="fr-FR" sz="2400" kern="50" dirty="0">
                          <a:effectLst/>
                        </a:rPr>
                        <a:t>22 000 €</a:t>
                      </a:r>
                      <a:endParaRPr lang="fr-FR" sz="2400" kern="50" dirty="0">
                        <a:effectLst/>
                        <a:latin typeface="Liberation Serif"/>
                        <a:ea typeface="SimSun"/>
                        <a:cs typeface="Mangal"/>
                      </a:endParaRPr>
                    </a:p>
                  </a:txBody>
                  <a:tcPr marL="68580" marR="68580" marT="0" marB="0"/>
                </a:tc>
              </a:tr>
              <a:tr h="385719">
                <a:tc>
                  <a:txBody>
                    <a:bodyPr/>
                    <a:lstStyle/>
                    <a:p>
                      <a:pPr algn="just">
                        <a:spcAft>
                          <a:spcPts val="0"/>
                        </a:spcAft>
                      </a:pPr>
                      <a:r>
                        <a:rPr lang="fr-FR" sz="2400" kern="50">
                          <a:effectLst/>
                        </a:rPr>
                        <a:t>Appel à projet isolation extérieure matériaux biossourcés</a:t>
                      </a:r>
                      <a:endParaRPr lang="fr-FR" sz="2400" kern="50">
                        <a:effectLst/>
                        <a:latin typeface="Liberation Serif"/>
                        <a:ea typeface="SimSun"/>
                        <a:cs typeface="Mangal"/>
                      </a:endParaRPr>
                    </a:p>
                  </a:txBody>
                  <a:tcPr marL="68580" marR="68580" marT="0" marB="0"/>
                </a:tc>
                <a:tc>
                  <a:txBody>
                    <a:bodyPr/>
                    <a:lstStyle/>
                    <a:p>
                      <a:pPr algn="r">
                        <a:spcAft>
                          <a:spcPts val="0"/>
                        </a:spcAft>
                      </a:pPr>
                      <a:r>
                        <a:rPr lang="fr-FR" sz="2400" kern="50">
                          <a:effectLst/>
                        </a:rPr>
                        <a:t>65 000 €</a:t>
                      </a:r>
                      <a:endParaRPr lang="fr-FR" sz="2400" kern="50">
                        <a:effectLst/>
                        <a:latin typeface="Liberation Serif"/>
                        <a:ea typeface="SimSun"/>
                        <a:cs typeface="Mangal"/>
                      </a:endParaRPr>
                    </a:p>
                  </a:txBody>
                  <a:tcPr marL="68580" marR="68580" marT="0" marB="0"/>
                </a:tc>
              </a:tr>
              <a:tr h="379360">
                <a:tc>
                  <a:txBody>
                    <a:bodyPr/>
                    <a:lstStyle/>
                    <a:p>
                      <a:pPr algn="just">
                        <a:spcAft>
                          <a:spcPts val="0"/>
                        </a:spcAft>
                      </a:pPr>
                      <a:r>
                        <a:rPr lang="fr-FR" sz="2400" kern="50">
                          <a:effectLst/>
                        </a:rPr>
                        <a:t>Appel à projet 2016</a:t>
                      </a:r>
                      <a:endParaRPr lang="fr-FR" sz="2400" kern="50">
                        <a:effectLst/>
                        <a:latin typeface="Liberation Serif"/>
                        <a:ea typeface="SimSun"/>
                        <a:cs typeface="Mangal"/>
                      </a:endParaRPr>
                    </a:p>
                  </a:txBody>
                  <a:tcPr marL="68580" marR="68580" marT="0" marB="0"/>
                </a:tc>
                <a:tc>
                  <a:txBody>
                    <a:bodyPr/>
                    <a:lstStyle/>
                    <a:p>
                      <a:pPr algn="r">
                        <a:spcAft>
                          <a:spcPts val="0"/>
                        </a:spcAft>
                      </a:pPr>
                      <a:r>
                        <a:rPr lang="fr-FR" sz="2400" kern="50">
                          <a:effectLst/>
                        </a:rPr>
                        <a:t>18 750 €</a:t>
                      </a:r>
                      <a:endParaRPr lang="fr-FR" sz="2400" kern="50">
                        <a:effectLst/>
                        <a:latin typeface="Liberation Serif"/>
                        <a:ea typeface="SimSun"/>
                        <a:cs typeface="Mangal"/>
                      </a:endParaRPr>
                    </a:p>
                  </a:txBody>
                  <a:tcPr marL="68580" marR="68580" marT="0" marB="0"/>
                </a:tc>
              </a:tr>
              <a:tr h="680095">
                <a:tc>
                  <a:txBody>
                    <a:bodyPr/>
                    <a:lstStyle/>
                    <a:p>
                      <a:pPr algn="just">
                        <a:spcAft>
                          <a:spcPts val="0"/>
                        </a:spcAft>
                      </a:pPr>
                      <a:r>
                        <a:rPr lang="fr-FR" sz="2400" kern="50" dirty="0">
                          <a:effectLst/>
                        </a:rPr>
                        <a:t>TOTAL</a:t>
                      </a:r>
                      <a:endParaRPr lang="fr-FR" sz="2400" kern="50" dirty="0">
                        <a:effectLst/>
                        <a:latin typeface="Liberation Serif"/>
                        <a:ea typeface="SimSun"/>
                        <a:cs typeface="Mangal"/>
                      </a:endParaRPr>
                    </a:p>
                  </a:txBody>
                  <a:tcPr marL="68580" marR="68580" marT="0" marB="0"/>
                </a:tc>
                <a:tc>
                  <a:txBody>
                    <a:bodyPr/>
                    <a:lstStyle/>
                    <a:p>
                      <a:pPr algn="r">
                        <a:spcAft>
                          <a:spcPts val="0"/>
                        </a:spcAft>
                      </a:pPr>
                      <a:r>
                        <a:rPr lang="fr-FR" sz="2400" kern="50" dirty="0">
                          <a:effectLst/>
                        </a:rPr>
                        <a:t>595 750 €</a:t>
                      </a:r>
                      <a:endParaRPr lang="fr-FR" sz="2400" kern="50" dirty="0">
                        <a:effectLst/>
                        <a:latin typeface="Liberation Serif"/>
                        <a:ea typeface="SimSun"/>
                        <a:cs typeface="Mangal"/>
                      </a:endParaRPr>
                    </a:p>
                  </a:txBody>
                  <a:tcPr marL="68580" marR="68580" marT="0" marB="0"/>
                </a:tc>
              </a:tr>
            </a:tbl>
          </a:graphicData>
        </a:graphic>
      </p:graphicFrame>
    </p:spTree>
    <p:extLst>
      <p:ext uri="{BB962C8B-B14F-4D97-AF65-F5344CB8AC3E}">
        <p14:creationId xmlns:p14="http://schemas.microsoft.com/office/powerpoint/2010/main" val="16602337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1304</TotalTime>
  <Words>676</Words>
  <Application>Microsoft Office PowerPoint</Application>
  <PresentationFormat>Affichage à l'écran (4:3)</PresentationFormat>
  <Paragraphs>94</Paragraphs>
  <Slides>12</Slides>
  <Notes>12</Notes>
  <HiddenSlides>0</HiddenSlides>
  <MMClips>0</MMClips>
  <ScaleCrop>false</ScaleCrop>
  <HeadingPairs>
    <vt:vector size="4" baseType="variant">
      <vt:variant>
        <vt:lpstr>Thème</vt:lpstr>
      </vt:variant>
      <vt:variant>
        <vt:i4>1</vt:i4>
      </vt:variant>
      <vt:variant>
        <vt:lpstr>Titres des diapositives</vt:lpstr>
      </vt:variant>
      <vt:variant>
        <vt:i4>12</vt:i4>
      </vt:variant>
    </vt:vector>
  </HeadingPairs>
  <TitlesOfParts>
    <vt:vector size="13"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 MAYA</dc:creator>
  <cp:lastModifiedBy>MAYA Michel</cp:lastModifiedBy>
  <cp:revision>26</cp:revision>
  <dcterms:created xsi:type="dcterms:W3CDTF">2016-11-07T14:18:16Z</dcterms:created>
  <dcterms:modified xsi:type="dcterms:W3CDTF">2016-12-11T21:37:04Z</dcterms:modified>
</cp:coreProperties>
</file>